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 Light" panose="02000503000000020004" pitchFamily="2" charset="0"/>
      <p:regular r:id="rId13"/>
    </p:embeddedFont>
    <p:embeddedFont>
      <p:font typeface="Montserrat Medium" panose="00000600000000000000" pitchFamily="2" charset="77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24B"/>
    <a:srgbClr val="333730"/>
    <a:srgbClr val="4A4B45"/>
    <a:srgbClr val="2F3235"/>
    <a:srgbClr val="393C36"/>
    <a:srgbClr val="B9CBDA"/>
    <a:srgbClr val="90A2B9"/>
    <a:srgbClr val="C1CEDC"/>
    <a:srgbClr val="748293"/>
    <a:srgbClr val="050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4610"/>
  </p:normalViewPr>
  <p:slideViewPr>
    <p:cSldViewPr snapToGrid="0" snapToObjects="1">
      <p:cViewPr>
        <p:scale>
          <a:sx n="100" d="100"/>
          <a:sy n="100" d="100"/>
        </p:scale>
        <p:origin x="1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92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69049" y="-41152"/>
            <a:ext cx="5576341" cy="83119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934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r>
              <a:rPr lang="en-US" sz="4450" baseline="30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Škoda Smart Stream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AI-Powered Learning &amp; Development Platform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Hackathon AI Skill Coach | 42 Prague x 42 Heilbronn</a:t>
            </a:r>
            <a:endParaRPr lang="en-US" sz="17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432268-D4A0-B225-AF5B-13F0CFA58F87}"/>
              </a:ext>
            </a:extLst>
          </p:cNvPr>
          <p:cNvSpPr/>
          <p:nvPr/>
        </p:nvSpPr>
        <p:spPr>
          <a:xfrm>
            <a:off x="14105388" y="7740271"/>
            <a:ext cx="351054" cy="342133"/>
          </a:xfrm>
          <a:prstGeom prst="ellipse">
            <a:avLst/>
          </a:prstGeom>
          <a:solidFill>
            <a:srgbClr val="0503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6200000">
            <a:off x="7354723" y="952768"/>
            <a:ext cx="8285020" cy="62940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1834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404967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Questions?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9568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S³ — Škoda Smart Stream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748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AI-Powered Learning &amp; Development Platform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4367" y="-8468"/>
            <a:ext cx="5518283" cy="82513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6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 Employees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330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Overwhelming course catalogs (10,000+ courses)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38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Unclear skill gaps and development paths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 personalized learning recommendations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483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Difficulty connecting skills to career goals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 HR Managers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4330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Limited visibility into team skill levels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238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 data-driven approach to L&amp;D planning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Difficulty identifying critical skill gaps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8483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Manual, time-consuming course assignment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53F8AC-05BF-D90F-DD9E-7EC806693CFE}"/>
              </a:ext>
            </a:extLst>
          </p:cNvPr>
          <p:cNvSpPr/>
          <p:nvPr/>
        </p:nvSpPr>
        <p:spPr>
          <a:xfrm>
            <a:off x="12831580" y="7704944"/>
            <a:ext cx="1798820" cy="5246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56DC0-CA15-BDCB-E94A-2165597C54C9}"/>
              </a:ext>
            </a:extLst>
          </p:cNvPr>
          <p:cNvSpPr/>
          <p:nvPr/>
        </p:nvSpPr>
        <p:spPr>
          <a:xfrm rot="20430189">
            <a:off x="4999406" y="7850158"/>
            <a:ext cx="295275" cy="109482"/>
          </a:xfrm>
          <a:prstGeom prst="rect">
            <a:avLst/>
          </a:prstGeom>
          <a:solidFill>
            <a:srgbClr val="90A2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C0EE25-8ECA-304B-DBFB-56EAB7727B55}"/>
              </a:ext>
            </a:extLst>
          </p:cNvPr>
          <p:cNvSpPr/>
          <p:nvPr/>
        </p:nvSpPr>
        <p:spPr>
          <a:xfrm rot="20430189">
            <a:off x="5027983" y="7957385"/>
            <a:ext cx="295275" cy="109482"/>
          </a:xfrm>
          <a:prstGeom prst="rect">
            <a:avLst/>
          </a:prstGeom>
          <a:solidFill>
            <a:srgbClr val="B9CB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9719"/>
            <a:ext cx="5527357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Our Solution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3787" y="1742599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S³ connects employee skill data with job requirements and career goals using AI-powered analytics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3787" y="2345055"/>
            <a:ext cx="6430923" cy="2526863"/>
          </a:xfrm>
          <a:prstGeom prst="roundRect">
            <a:avLst>
              <a:gd name="adj" fmla="val 787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87" y="2573655"/>
            <a:ext cx="663178" cy="66317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4791" y="2755940"/>
            <a:ext cx="298371" cy="2983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2387" y="3457813"/>
            <a:ext cx="4633436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Personalized Development Plans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02387" y="3935849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AI-powered recommendations based on skill gaps, role, and career goals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425690" y="2345055"/>
            <a:ext cx="6430923" cy="2526863"/>
          </a:xfrm>
          <a:prstGeom prst="roundRect">
            <a:avLst>
              <a:gd name="adj" fmla="val 787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290" y="2573655"/>
            <a:ext cx="663178" cy="66317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6694" y="2755940"/>
            <a:ext cx="298371" cy="2983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54290" y="3457813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Skill Gap Analysis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654290" y="3935849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Visual "Swiss Cheese" profiles showing strengths and areas for improvement</a:t>
            </a:r>
            <a:endParaRPr lang="en-US" sz="1700" dirty="0"/>
          </a:p>
        </p:txBody>
      </p:sp>
      <p:sp>
        <p:nvSpPr>
          <p:cNvPr id="14" name="Shape 8"/>
          <p:cNvSpPr/>
          <p:nvPr/>
        </p:nvSpPr>
        <p:spPr>
          <a:xfrm>
            <a:off x="773787" y="5092898"/>
            <a:ext cx="6430923" cy="2526863"/>
          </a:xfrm>
          <a:prstGeom prst="roundRect">
            <a:avLst>
              <a:gd name="adj" fmla="val 787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387" y="5321498"/>
            <a:ext cx="663178" cy="663178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4791" y="5503783"/>
            <a:ext cx="298371" cy="29837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02387" y="6205657"/>
            <a:ext cx="287524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Manager Dashboard</a:t>
            </a:r>
            <a:endParaRPr lang="en-US" sz="2150" dirty="0"/>
          </a:p>
        </p:txBody>
      </p:sp>
      <p:sp>
        <p:nvSpPr>
          <p:cNvPr id="18" name="Text 10"/>
          <p:cNvSpPr/>
          <p:nvPr/>
        </p:nvSpPr>
        <p:spPr>
          <a:xfrm>
            <a:off x="1002387" y="66836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Comprehensive analytics for team development planning and training optimization</a:t>
            </a:r>
            <a:endParaRPr lang="en-US" sz="1700" dirty="0"/>
          </a:p>
        </p:txBody>
      </p:sp>
      <p:sp>
        <p:nvSpPr>
          <p:cNvPr id="19" name="Shape 11"/>
          <p:cNvSpPr/>
          <p:nvPr/>
        </p:nvSpPr>
        <p:spPr>
          <a:xfrm>
            <a:off x="7425690" y="5092898"/>
            <a:ext cx="6430923" cy="2526863"/>
          </a:xfrm>
          <a:prstGeom prst="roundRect">
            <a:avLst>
              <a:gd name="adj" fmla="val 787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4290" y="5321498"/>
            <a:ext cx="663178" cy="663178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6694" y="5503783"/>
            <a:ext cx="298371" cy="298371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654290" y="6205657"/>
            <a:ext cx="3924657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Intelligent Course Discovery</a:t>
            </a:r>
            <a:endParaRPr lang="en-US" sz="2150" dirty="0"/>
          </a:p>
        </p:txBody>
      </p:sp>
      <p:sp>
        <p:nvSpPr>
          <p:cNvPr id="23" name="Text 13"/>
          <p:cNvSpPr/>
          <p:nvPr/>
        </p:nvSpPr>
        <p:spPr>
          <a:xfrm>
            <a:off x="7654290" y="66836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Semantic search across 10,000+ courses with AI-powered matching</a:t>
            </a:r>
            <a:endParaRPr lang="en-US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4A89F3-1C3E-A7E9-B6F3-36C662FD7E82}"/>
              </a:ext>
            </a:extLst>
          </p:cNvPr>
          <p:cNvSpPr/>
          <p:nvPr/>
        </p:nvSpPr>
        <p:spPr>
          <a:xfrm>
            <a:off x="12831580" y="7704944"/>
            <a:ext cx="1798820" cy="5246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 Employees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Personalized Learning Feed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Skill Gap Visualization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Course Recommendations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Progress Tracking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Advanced Search &amp; Filters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 HR Managers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Employee Search with Filters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Analytics Dashboard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Department Overview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Module Assignment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Learning Analytics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E9E48-FBE4-1E89-1241-B5EE855B452B}"/>
              </a:ext>
            </a:extLst>
          </p:cNvPr>
          <p:cNvSpPr/>
          <p:nvPr/>
        </p:nvSpPr>
        <p:spPr>
          <a:xfrm>
            <a:off x="12831580" y="7704944"/>
            <a:ext cx="1798820" cy="5246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3267"/>
            <a:ext cx="94129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Comprehensive Data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5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We use ALL provided data sources from the Škoda ecosystem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Employee Data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70960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Employee profiles, roles, education background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Training History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25278" y="387096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Course completions from Legacy LMS and extended records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Degreed Platform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387096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External learning platform data and course catalog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88491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Skill Mapping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88491" y="387096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Course-to-skill mappings and competency data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640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Role Requirements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6130528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Role-specific responsibilities and requirements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125278" y="5640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Organization Data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4125278" y="613052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Department structure and organizational relationships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93066-9C8C-550D-F750-A5C4732479E0}"/>
              </a:ext>
            </a:extLst>
          </p:cNvPr>
          <p:cNvSpPr/>
          <p:nvPr/>
        </p:nvSpPr>
        <p:spPr>
          <a:xfrm>
            <a:off x="12831580" y="7704944"/>
            <a:ext cx="1798820" cy="5246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1724" y="-5863"/>
            <a:ext cx="14671431" cy="26858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60" y="2888575"/>
            <a:ext cx="5491996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AI-Powered Intelligence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9960" y="3721060"/>
            <a:ext cx="13370481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Advanced AI and data analytics at the core of our solution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9960" y="4481393"/>
            <a:ext cx="6595229" cy="1329928"/>
          </a:xfrm>
          <a:prstGeom prst="roundRect">
            <a:avLst>
              <a:gd name="adj" fmla="val 825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60" y="4458533"/>
            <a:ext cx="6595229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40" y="4211479"/>
            <a:ext cx="539948" cy="53994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9465" y="4373404"/>
            <a:ext cx="215979" cy="21597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32723" y="4931331"/>
            <a:ext cx="2250162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Semantic Matching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832723" y="5320546"/>
            <a:ext cx="6189702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TF-IDF embeddings for intelligent course matching and recommendations</a:t>
            </a:r>
            <a:endParaRPr lang="en-US" sz="1400" dirty="0"/>
          </a:p>
        </p:txBody>
      </p:sp>
      <p:sp>
        <p:nvSpPr>
          <p:cNvPr id="11" name="Shape 5"/>
          <p:cNvSpPr/>
          <p:nvPr/>
        </p:nvSpPr>
        <p:spPr>
          <a:xfrm>
            <a:off x="7405092" y="4481393"/>
            <a:ext cx="6595348" cy="1329928"/>
          </a:xfrm>
          <a:prstGeom prst="roundRect">
            <a:avLst>
              <a:gd name="adj" fmla="val 825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092" y="4458533"/>
            <a:ext cx="6595348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2792" y="4211479"/>
            <a:ext cx="539948" cy="539948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94717" y="4373404"/>
            <a:ext cx="215979" cy="215979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7607856" y="4931331"/>
            <a:ext cx="2250162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Skill Gap Detection</a:t>
            </a:r>
            <a:endParaRPr lang="en-US" sz="1750" dirty="0"/>
          </a:p>
        </p:txBody>
      </p:sp>
      <p:sp>
        <p:nvSpPr>
          <p:cNvPr id="16" name="Text 7"/>
          <p:cNvSpPr/>
          <p:nvPr/>
        </p:nvSpPr>
        <p:spPr>
          <a:xfrm>
            <a:off x="7607856" y="5320546"/>
            <a:ext cx="6189821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AI-powered inference of skill levels from learning history</a:t>
            </a:r>
            <a:endParaRPr lang="en-US" sz="1400" dirty="0"/>
          </a:p>
        </p:txBody>
      </p:sp>
      <p:sp>
        <p:nvSpPr>
          <p:cNvPr id="17" name="Shape 8"/>
          <p:cNvSpPr/>
          <p:nvPr/>
        </p:nvSpPr>
        <p:spPr>
          <a:xfrm>
            <a:off x="629960" y="6261140"/>
            <a:ext cx="6595229" cy="1329928"/>
          </a:xfrm>
          <a:prstGeom prst="roundRect">
            <a:avLst>
              <a:gd name="adj" fmla="val 825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60" y="6238280"/>
            <a:ext cx="6595229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40" y="5991225"/>
            <a:ext cx="539948" cy="539948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9465" y="6153150"/>
            <a:ext cx="215979" cy="215979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832723" y="6711077"/>
            <a:ext cx="3138845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Multi-Language Processing</a:t>
            </a:r>
            <a:endParaRPr lang="en-US" sz="1750" dirty="0"/>
          </a:p>
        </p:txBody>
      </p:sp>
      <p:sp>
        <p:nvSpPr>
          <p:cNvPr id="22" name="Text 10"/>
          <p:cNvSpPr/>
          <p:nvPr/>
        </p:nvSpPr>
        <p:spPr>
          <a:xfrm>
            <a:off x="832723" y="7100292"/>
            <a:ext cx="6189702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Automatic Czech-to-English translation for data unification</a:t>
            </a:r>
            <a:endParaRPr lang="en-US" sz="1400" dirty="0"/>
          </a:p>
        </p:txBody>
      </p:sp>
      <p:sp>
        <p:nvSpPr>
          <p:cNvPr id="23" name="Shape 11"/>
          <p:cNvSpPr/>
          <p:nvPr/>
        </p:nvSpPr>
        <p:spPr>
          <a:xfrm>
            <a:off x="7405092" y="6261140"/>
            <a:ext cx="6595348" cy="1329928"/>
          </a:xfrm>
          <a:prstGeom prst="roundRect">
            <a:avLst>
              <a:gd name="adj" fmla="val 825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092" y="6238280"/>
            <a:ext cx="6595348" cy="91440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2792" y="5991225"/>
            <a:ext cx="539948" cy="539948"/>
          </a:xfrm>
          <a:prstGeom prst="rect">
            <a:avLst/>
          </a:prstGeom>
        </p:spPr>
      </p:pic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94717" y="6153150"/>
            <a:ext cx="215979" cy="215979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7607856" y="6711077"/>
            <a:ext cx="2912388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Intelligent Categorization</a:t>
            </a:r>
            <a:endParaRPr lang="en-US" sz="1750" dirty="0"/>
          </a:p>
        </p:txBody>
      </p:sp>
      <p:sp>
        <p:nvSpPr>
          <p:cNvPr id="28" name="Text 13"/>
          <p:cNvSpPr/>
          <p:nvPr/>
        </p:nvSpPr>
        <p:spPr>
          <a:xfrm>
            <a:off x="7607856" y="7100292"/>
            <a:ext cx="6189821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Automatic course categorization using keyword analysis</a:t>
            </a:r>
            <a:endParaRPr lang="en-US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DBA6B0-2221-7D7A-93C7-C545B82E8633}"/>
              </a:ext>
            </a:extLst>
          </p:cNvPr>
          <p:cNvSpPr/>
          <p:nvPr/>
        </p:nvSpPr>
        <p:spPr>
          <a:xfrm>
            <a:off x="12831580" y="7704944"/>
            <a:ext cx="1798820" cy="5246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00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By The Numbers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5839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10,000+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Courses Available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125278" y="290583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215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4231719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Employees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56884" y="290583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296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7563326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Job Descriptions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788491" y="290583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894933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Sources Used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125278" y="485894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8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4125278" y="589073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Sources Integrated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485894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7456884" y="589073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Languages Supported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AB2E50-75AA-936B-DE88-18CEB45A7F10}"/>
              </a:ext>
            </a:extLst>
          </p:cNvPr>
          <p:cNvSpPr/>
          <p:nvPr/>
        </p:nvSpPr>
        <p:spPr>
          <a:xfrm>
            <a:off x="12831580" y="7704944"/>
            <a:ext cx="1798820" cy="5246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225" y="517565"/>
            <a:ext cx="4857155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System Architecture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480066"/>
            <a:ext cx="6657975" cy="7511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44987" y="2418993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Sources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44987" y="2825115"/>
            <a:ext cx="628245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Excel/TXT Files, JSON Data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480066"/>
            <a:ext cx="6657975" cy="7511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2962" y="2418993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Processing Pipeline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502962" y="2825115"/>
            <a:ext cx="628245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Loader, Translator, Chunker, Tagger, Embedder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3313271"/>
            <a:ext cx="6657975" cy="7511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4987" y="4252198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Storage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844987" y="4658320"/>
            <a:ext cx="628245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Vector Store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313271"/>
            <a:ext cx="6657975" cy="7511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02962" y="4252198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Web Application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7502962" y="4658320"/>
            <a:ext cx="628245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Next.js Frontend, React Components, Analytics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657225" y="5357693"/>
            <a:ext cx="1331595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Modular, scalable architecture ready for production deployment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57225" y="5939790"/>
            <a:ext cx="2817138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657225" y="6761321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Frontend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657225" y="7242572"/>
            <a:ext cx="6428899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Next.js 15, TypeScript, Tailwind CSS, Recharts, React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7551896" y="6761321"/>
            <a:ext cx="327588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Backend &amp; Data Processing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7551896" y="7242572"/>
            <a:ext cx="6428899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Python 3.11+, Pandas, Transformers, scikit-learn, TF-IDF</a:t>
            </a:r>
            <a:endParaRPr lang="en-US" sz="14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9ECE40-19A8-2A49-4A6E-D64FFFE3E0C5}"/>
              </a:ext>
            </a:extLst>
          </p:cNvPr>
          <p:cNvSpPr/>
          <p:nvPr/>
        </p:nvSpPr>
        <p:spPr>
          <a:xfrm>
            <a:off x="12831580" y="7704944"/>
            <a:ext cx="1798820" cy="5246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1566" y="-26572"/>
            <a:ext cx="5561469" cy="82897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90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Impact &amp; Value Proposition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235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 Employees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0471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Reduced time to find relevant courses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098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Clear understanding of skill gaps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149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Personalized learning paths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571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Career development support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8235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 Organization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4047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Data-driven L&amp;D decisions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38469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Optimized training investments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65201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Skill-based workforce planning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4571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Continuous learning culture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620351" y="6409611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Supporting Škoda's vision: "A culture where lifelong learning is supported and valued"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0190" y="6154460"/>
            <a:ext cx="30480" cy="1236107"/>
          </a:xfrm>
          <a:prstGeom prst="rect">
            <a:avLst/>
          </a:prstGeom>
          <a:solidFill>
            <a:srgbClr val="C6C9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6A561-6CEE-65BA-D433-FF9D1403B3CD}"/>
              </a:ext>
            </a:extLst>
          </p:cNvPr>
          <p:cNvSpPr/>
          <p:nvPr/>
        </p:nvSpPr>
        <p:spPr>
          <a:xfrm>
            <a:off x="12831580" y="7704944"/>
            <a:ext cx="1798820" cy="5246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D2D72B-59E3-1BE7-ABD9-8BE6F6449FEA}"/>
              </a:ext>
            </a:extLst>
          </p:cNvPr>
          <p:cNvSpPr/>
          <p:nvPr/>
        </p:nvSpPr>
        <p:spPr>
          <a:xfrm rot="18743986">
            <a:off x="5027659" y="7808205"/>
            <a:ext cx="144824" cy="249862"/>
          </a:xfrm>
          <a:prstGeom prst="rect">
            <a:avLst/>
          </a:prstGeom>
          <a:solidFill>
            <a:srgbClr val="393C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9AF138-EDB4-B95C-62E3-5A5B1B2242DB}"/>
              </a:ext>
            </a:extLst>
          </p:cNvPr>
          <p:cNvSpPr/>
          <p:nvPr/>
        </p:nvSpPr>
        <p:spPr>
          <a:xfrm rot="18743986">
            <a:off x="5162393" y="7698277"/>
            <a:ext cx="144824" cy="249862"/>
          </a:xfrm>
          <a:prstGeom prst="rect">
            <a:avLst/>
          </a:prstGeom>
          <a:solidFill>
            <a:srgbClr val="3337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666C10-9250-D8D7-615E-0D7CBFDE6239}"/>
              </a:ext>
            </a:extLst>
          </p:cNvPr>
          <p:cNvSpPr/>
          <p:nvPr/>
        </p:nvSpPr>
        <p:spPr>
          <a:xfrm rot="18743986">
            <a:off x="5109645" y="7747552"/>
            <a:ext cx="64049" cy="249862"/>
          </a:xfrm>
          <a:prstGeom prst="rect">
            <a:avLst/>
          </a:prstGeom>
          <a:solidFill>
            <a:srgbClr val="2F32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465</Words>
  <Application>Microsoft Macintosh PowerPoint</Application>
  <PresentationFormat>Custom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 Light</vt:lpstr>
      <vt:lpstr>Arial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BEN CADI Ayoub</cp:lastModifiedBy>
  <cp:revision>2</cp:revision>
  <dcterms:created xsi:type="dcterms:W3CDTF">2025-11-20T22:21:45Z</dcterms:created>
  <dcterms:modified xsi:type="dcterms:W3CDTF">2025-11-20T22:57:08Z</dcterms:modified>
</cp:coreProperties>
</file>